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75" r:id="rId2"/>
    <p:sldId id="278" r:id="rId3"/>
    <p:sldId id="283" r:id="rId4"/>
    <p:sldId id="281" r:id="rId5"/>
    <p:sldId id="284" r:id="rId6"/>
    <p:sldId id="285" r:id="rId7"/>
    <p:sldId id="286" r:id="rId8"/>
    <p:sldId id="282" r:id="rId9"/>
    <p:sldId id="287" r:id="rId10"/>
    <p:sldId id="268" r:id="rId11"/>
    <p:sldId id="261" r:id="rId12"/>
    <p:sldId id="288" r:id="rId13"/>
    <p:sldId id="26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FFCC"/>
    <a:srgbClr val="33CC33"/>
    <a:srgbClr val="FF9900"/>
    <a:srgbClr val="0099FF"/>
    <a:srgbClr val="FFFF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0" d="100"/>
          <a:sy n="80" d="100"/>
        </p:scale>
        <p:origin x="-58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932B4-AC73-4CD2-A4B7-2E98C3D2BF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53B01-ACB5-49A4-AAF1-4D4807865D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8F2A5-15D1-4242-851C-480062BF2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9226A-BEB1-488B-AA38-EE88CEE54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F59FD-0E34-4B4D-8121-5C6E8C519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251F5-89AF-40AE-817F-12586AD935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E8E7FD-2A54-4DDE-99E8-03A64697A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25E7E-F25B-4B7C-B2B8-C645F1A3A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68997-6DAA-49B0-B7CA-A5CCFB04A8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877B38-29FD-4EBA-92AC-13854D581D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BBA4A-86CF-4B8F-92B8-97BB48126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>
            <a:duotone>
              <a:schemeClr val="bg1"/>
              <a:srgbClr val="FFFFFF"/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1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74C08D28-7A63-4DA2-95BE-C308614AFD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ransition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8;&#1074;&#1086;&#1088;&#1095;&#1077;&#1089;&#1082;&#1080;&#1081;%20&#1086;&#1090;&#1095;&#1077;&#1090;%20(&#1079;&#1076;&#1086;&#1088;&#1086;&#1074;&#1100;&#1077;&#1089;&#1073;&#1077;&#1088;&#1077;&#1078;&#1077;&#1085;&#1080;&#1077;)\&#1087;&#1077;&#1089;&#1077;&#1085;&#1082;&#1072;%20&#1086;%20&#1079;&#1076;&#1086;&#1088;&#1086;&#1074;&#1100;&#1077;.wma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5.png"/><Relationship Id="rId3" Type="http://schemas.openxmlformats.org/officeDocument/2006/relationships/image" Target="../media/image35.wmf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4.jpe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png"/><Relationship Id="rId15" Type="http://schemas.openxmlformats.org/officeDocument/2006/relationships/image" Target="../media/image47.wmf"/><Relationship Id="rId10" Type="http://schemas.openxmlformats.org/officeDocument/2006/relationships/image" Target="../media/image42.gif"/><Relationship Id="rId4" Type="http://schemas.openxmlformats.org/officeDocument/2006/relationships/image" Target="../media/image36.wmf"/><Relationship Id="rId9" Type="http://schemas.openxmlformats.org/officeDocument/2006/relationships/image" Target="../media/image41.gif"/><Relationship Id="rId1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jpeg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jpe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&#1055;&#1086;&#1083;&#1100;&#1079;&#1086;&#1074;&#1072;&#1090;&#1077;&#1083;&#1100;\&#1056;&#1072;&#1073;&#1086;&#1095;&#1080;&#1081;%20&#1089;&#1090;&#1086;&#1083;\&#1058;&#1074;&#1086;&#1088;&#1095;&#1077;&#1089;&#1082;&#1080;&#1081;%20&#1086;&#1090;&#1095;&#1077;&#1090;%20(&#1079;&#1076;&#1086;&#1088;&#1086;&#1074;&#1100;&#1077;&#1089;&#1073;&#1077;&#1088;&#1077;&#1078;&#1077;&#1085;&#1080;&#1077;)\06-poliklinika_kota_leopolda.mp3" TargetMode="External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hyperlink" Target="&#1089;&#1084;&#1077;&#1096;&#1072;&#1088;&#1080;&#1082;&#1080;%20&#1072;&#1079;&#1073;&#1091;&#1082;&#1072;%20&#1079;&#1076;&#1086;&#1088;&#1086;&#1074;&#1100;&#1103;/Skashi.mikrobam.NET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3.jpeg"/><Relationship Id="rId7" Type="http://schemas.openxmlformats.org/officeDocument/2006/relationships/image" Target="../media/image27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10" Type="http://schemas.openxmlformats.org/officeDocument/2006/relationships/image" Target="../media/image30.png"/><Relationship Id="rId4" Type="http://schemas.openxmlformats.org/officeDocument/2006/relationships/image" Target="../media/image24.gif"/><Relationship Id="rId9" Type="http://schemas.openxmlformats.org/officeDocument/2006/relationships/image" Target="../media/image2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4;&#1077;&#1096;&#1072;&#1088;&#1080;&#1082;&#1080;%20&#1072;&#1079;&#1073;&#1091;&#1082;&#1072;%20&#1079;&#1076;&#1086;&#1088;&#1086;&#1074;&#1100;&#1103;/Kopatjich.i.poslednij.bochenok.mjeda.avi" TargetMode="External"/><Relationship Id="rId7" Type="http://schemas.openxmlformats.org/officeDocument/2006/relationships/image" Target="../media/image3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доктор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3268663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3059113" y="2133600"/>
            <a:ext cx="437197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Всем известно и понятно,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Что здоровым быть приятно.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Только надо знать.</a:t>
            </a:r>
          </a:p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</a:rPr>
              <a:t>Как здоровым стать.</a:t>
            </a:r>
          </a:p>
        </p:txBody>
      </p:sp>
      <p:pic>
        <p:nvPicPr>
          <p:cNvPr id="2052" name="Picture 8" descr="рис1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113" y="3884613"/>
            <a:ext cx="1531938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9" descr="рис5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5957" y="3567113"/>
            <a:ext cx="188118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песенка о здоровье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75" y="6000750"/>
            <a:ext cx="3571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4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j0405246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27875" y="2133600"/>
            <a:ext cx="2016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4" descr="j041045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3800" y="0"/>
            <a:ext cx="11811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 descr="j041189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39975" y="333375"/>
            <a:ext cx="9747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18"/>
          <p:cNvSpPr txBox="1">
            <a:spLocks noChangeArrowheads="1"/>
          </p:cNvSpPr>
          <p:nvPr/>
        </p:nvSpPr>
        <p:spPr bwMode="auto">
          <a:xfrm>
            <a:off x="1116013" y="6481763"/>
            <a:ext cx="1584325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0066"/>
                </a:solidFill>
                <a:cs typeface="Arial" charset="0"/>
              </a:rPr>
              <a:t>  </a:t>
            </a:r>
            <a:r>
              <a:rPr lang="ru-RU" b="1">
                <a:solidFill>
                  <a:srgbClr val="FF0066"/>
                </a:solidFill>
                <a:cs typeface="Arial" charset="0"/>
              </a:rPr>
              <a:t>полезно</a:t>
            </a:r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6227763" y="6481763"/>
            <a:ext cx="1512887" cy="376237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b="1">
                <a:cs typeface="Arial" charset="0"/>
              </a:rPr>
              <a:t>   </a:t>
            </a:r>
            <a:r>
              <a:rPr lang="ru-RU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вредно</a:t>
            </a:r>
          </a:p>
        </p:txBody>
      </p:sp>
      <p:pic>
        <p:nvPicPr>
          <p:cNvPr id="18452" name="Picture 20" descr="рпсенеквг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9388" y="0"/>
            <a:ext cx="15462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3" name="Picture 21" descr="уы45ы345ы5ыуе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026400" y="0"/>
            <a:ext cx="11176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4" name="Picture 22" descr="ршг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2852738"/>
            <a:ext cx="165735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5" name="Picture 23" descr="1193308830_gif04065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113" y="1341438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7" name="Picture 25" descr="miscellaneous_590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850" y="2133600"/>
            <a:ext cx="10858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8" name="Picture 26" descr="Рисунок6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4300" y="404813"/>
            <a:ext cx="571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0" name="Picture 28" descr="чвекеуе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47813" y="1700213"/>
            <a:ext cx="1296987" cy="119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1" name="Picture 29" descr="чечвкечкв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0563" y="1484313"/>
            <a:ext cx="1295400" cy="112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2" name="Picture 30" descr="чвечуечувке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16688" y="404813"/>
            <a:ext cx="104616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3" name="Picture 31" descr="апсапвчкв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1500" y="2636838"/>
            <a:ext cx="917575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9" name="Picture 32" descr="j0290939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313" y="3933825"/>
            <a:ext cx="2498725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66" name="Picture 34" descr="кчсевку5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1275" y="3500438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31" name="Picture 35" descr="j043163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95963" y="4076700"/>
            <a:ext cx="2435225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51284E-6 L 0.09444 0.64006 " pathEditMode="relative" ptsTypes="AA">
                                      <p:cBhvr>
                                        <p:cTn id="6" dur="2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3.58316E-6 L -0.14185 0.22022 " pathEditMode="relative" ptsTypes="AA">
                                      <p:cBhvr>
                                        <p:cTn id="11" dur="20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4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6.22484E-6 L -0.20469 0.45108 " pathEditMode="relative" ptsTypes="AA">
                                      <p:cBhvr>
                                        <p:cTn id="16" dur="2000" fill="hold"/>
                                        <p:tgtEl>
                                          <p:spTgt spid="18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8337E-6 L -0.58264 0.57715 " pathEditMode="relative" ptsTypes="AA">
                                      <p:cBhvr>
                                        <p:cTn id="21" dur="2000" fill="hold"/>
                                        <p:tgtEl>
                                          <p:spTgt spid="18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84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45431E-6 L 0.65365 0.34629 " pathEditMode="relative" ptsTypes="AA">
                                      <p:cBhvr>
                                        <p:cTn id="26" dur="20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4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20842E-6 L -0.37014 0.45131 " pathEditMode="relative" ptsTypes="AA">
                                      <p:cBhvr>
                                        <p:cTn id="31" dur="2000" fill="hold"/>
                                        <p:tgtEl>
                                          <p:spTgt spid="18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4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9366E-7 L 0.44896 0.66111 " pathEditMode="relative" ptsTypes="AA">
                                      <p:cBhvr>
                                        <p:cTn id="36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84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3.39579E-6 L 0.14965 0.68216 " pathEditMode="relative" ptsTypes="AA">
                                      <p:cBhvr>
                                        <p:cTn id="41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98358E-6 L 0.29149 0.65048 " pathEditMode="relative" ptsTypes="AA">
                                      <p:cBhvr>
                                        <p:cTn id="46" dur="2000" fill="hold"/>
                                        <p:tgtEl>
                                          <p:spTgt spid="18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4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07495E-6 L -0.47257 0.25191 " pathEditMode="relative" ptsTypes="AA">
                                      <p:cBhvr>
                                        <p:cTn id="51" dur="2000" fill="hold"/>
                                        <p:tgtEl>
                                          <p:spTgt spid="18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8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32084E-6 L -0.75608 0.66111 " pathEditMode="relative" ptsTypes="AA">
                                      <p:cBhvr>
                                        <p:cTn id="56" dur="20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5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4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5.6211E-7 L -0.67726 0.33565 " pathEditMode="relative" ptsTypes="AA">
                                      <p:cBhvr>
                                        <p:cTn id="61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6694E-6 L 0.51198 0.44067 " pathEditMode="relative" ptsTypes="AA">
                                      <p:cBhvr>
                                        <p:cTn id="66" dur="2000" fill="hold"/>
                                        <p:tgtEl>
                                          <p:spTgt spid="18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4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79366E-7 L 0.2441 0.15753 " pathEditMode="relative" ptsTypes="AA">
                                      <p:cBhvr>
                                        <p:cTn id="71" dur="2000" fill="hold"/>
                                        <p:tgtEl>
                                          <p:spTgt spid="184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6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AutoShape 10"/>
          <p:cNvSpPr>
            <a:spLocks noChangeArrowheads="1"/>
          </p:cNvSpPr>
          <p:nvPr/>
        </p:nvSpPr>
        <p:spPr bwMode="auto">
          <a:xfrm>
            <a:off x="179388" y="115888"/>
            <a:ext cx="3455987" cy="27368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/>
              <a:t>Витамин А</a:t>
            </a:r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</p:txBody>
      </p:sp>
      <p:pic>
        <p:nvPicPr>
          <p:cNvPr id="7180" name="Picture 12" descr="аенсакенвкн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92275" y="1628775"/>
            <a:ext cx="1944688" cy="10858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81" name="Picture 13" descr="нчкнучквнч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3850" y="765175"/>
            <a:ext cx="1233488" cy="117316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182" name="AutoShape 14"/>
          <p:cNvSpPr>
            <a:spLocks noChangeArrowheads="1"/>
          </p:cNvSpPr>
          <p:nvPr/>
        </p:nvSpPr>
        <p:spPr bwMode="auto">
          <a:xfrm>
            <a:off x="4932363" y="404813"/>
            <a:ext cx="3455987" cy="273685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/>
              <a:t>Витамин В</a:t>
            </a:r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</p:txBody>
      </p:sp>
      <p:sp>
        <p:nvSpPr>
          <p:cNvPr id="7184" name="AutoShape 16"/>
          <p:cNvSpPr>
            <a:spLocks noChangeArrowheads="1"/>
          </p:cNvSpPr>
          <p:nvPr/>
        </p:nvSpPr>
        <p:spPr bwMode="auto">
          <a:xfrm>
            <a:off x="5148263" y="3933825"/>
            <a:ext cx="3455987" cy="2736850"/>
          </a:xfrm>
          <a:prstGeom prst="roundRect">
            <a:avLst>
              <a:gd name="adj" fmla="val 16667"/>
            </a:avLst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/>
              <a:t>Витамин С</a:t>
            </a:r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</p:txBody>
      </p:sp>
      <p:sp>
        <p:nvSpPr>
          <p:cNvPr id="7185" name="AutoShape 17"/>
          <p:cNvSpPr>
            <a:spLocks noChangeArrowheads="1"/>
          </p:cNvSpPr>
          <p:nvPr/>
        </p:nvSpPr>
        <p:spPr bwMode="auto">
          <a:xfrm>
            <a:off x="827088" y="3357563"/>
            <a:ext cx="3455987" cy="2736850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/>
              <a:t>Витамин Д</a:t>
            </a:r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  <a:p>
            <a:pPr algn="ctr">
              <a:defRPr/>
            </a:pPr>
            <a:endParaRPr lang="ru-RU"/>
          </a:p>
        </p:txBody>
      </p:sp>
      <p:pic>
        <p:nvPicPr>
          <p:cNvPr id="7186" name="Picture 18" descr="чкечуквнкве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116013" y="4005263"/>
            <a:ext cx="1512887" cy="130968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87" name="Picture 19" descr="в5кееееееееееееее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11413" y="5157788"/>
            <a:ext cx="1042987" cy="8191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88" name="Picture 20" descr="j040524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00338" y="3933825"/>
            <a:ext cx="1584325" cy="11318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90" name="Picture 22" descr="чвечукеквекв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57752" y="4500570"/>
            <a:ext cx="1871662" cy="12573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91" name="Picture 23" descr="уы5еуы45е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00892" y="4071942"/>
            <a:ext cx="1385887" cy="150018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93" name="Picture 25" descr="G:\Рисунок1ннап.pn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928794" y="571480"/>
            <a:ext cx="1531948" cy="10001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94" name="Picture 26" descr="G:\Рисунок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3504" y="1071546"/>
            <a:ext cx="1799888" cy="162507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95" name="Picture 27" descr="G:\Рисунок1пенк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00892" y="1843890"/>
            <a:ext cx="1214446" cy="90609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196" name="Picture 28" descr="G:\ма.jpg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929454" y="5572140"/>
            <a:ext cx="1720850" cy="1143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" name="Picture 13" descr="4bc08ef21d1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929313" y="5643563"/>
            <a:ext cx="1154112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MainPanel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7" y="0"/>
            <a:ext cx="8532813" cy="40290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475656" y="1196752"/>
            <a:ext cx="55864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</a:rPr>
              <a:t>Всю азбуку здоровья </a:t>
            </a:r>
          </a:p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</a:rPr>
              <a:t>                        нужно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</a:rPr>
              <a:t>точно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</a:rPr>
              <a:t>знать</a:t>
            </a:r>
          </a:p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</a:rPr>
              <a:t>И в жизни эти знания   </a:t>
            </a:r>
          </a:p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</a:rPr>
              <a:t>                       повсюду применять!</a:t>
            </a:r>
          </a:p>
        </p:txBody>
      </p:sp>
      <p:sp>
        <p:nvSpPr>
          <p:cNvPr id="15364" name="Oval 6">
            <a:hlinkClick r:id="" action="ppaction://hlinkshowjump?jump=lastslide"/>
          </p:cNvPr>
          <p:cNvSpPr>
            <a:spLocks noChangeArrowheads="1"/>
          </p:cNvSpPr>
          <p:nvPr/>
        </p:nvSpPr>
        <p:spPr bwMode="auto">
          <a:xfrm>
            <a:off x="8101013" y="6381750"/>
            <a:ext cx="792162" cy="47625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6146" name="Picture 2" descr="http://im6-tub-ua.yandex.net/i?id=328995518-0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789040"/>
            <a:ext cx="3888432" cy="2448272"/>
          </a:xfrm>
          <a:prstGeom prst="rect">
            <a:avLst/>
          </a:prstGeom>
          <a:noFill/>
        </p:spPr>
      </p:pic>
      <p:pic>
        <p:nvPicPr>
          <p:cNvPr id="6148" name="Picture 4" descr="http://im6-tub-ua.yandex.net/i?id=161685054-5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89040"/>
            <a:ext cx="3816424" cy="244827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950" y="188913"/>
            <a:ext cx="8893175" cy="6453187"/>
          </a:xfrm>
        </p:spPr>
      </p:pic>
      <p:pic>
        <p:nvPicPr>
          <p:cNvPr id="5" name="06-poliklinika_kota_leopold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0263" y="6072188"/>
            <a:ext cx="40798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1024-768-6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7" descr="1e5f5d4b1dd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33375"/>
            <a:ext cx="3887788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mapback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AutoShape 5"/>
          <p:cNvSpPr>
            <a:spLocks noChangeArrowheads="1"/>
          </p:cNvSpPr>
          <p:nvPr/>
        </p:nvSpPr>
        <p:spPr bwMode="auto">
          <a:xfrm>
            <a:off x="250825" y="836613"/>
            <a:ext cx="29527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Соблюдай</a:t>
            </a:r>
            <a:r>
              <a:rPr lang="ru-RU"/>
              <a:t> </a:t>
            </a: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250825" y="1628775"/>
            <a:ext cx="29527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Больше</a:t>
            </a:r>
            <a:endParaRPr lang="ru-RU"/>
          </a:p>
        </p:txBody>
      </p:sp>
      <p:sp>
        <p:nvSpPr>
          <p:cNvPr id="50183" name="AutoShape 7"/>
          <p:cNvSpPr>
            <a:spLocks noChangeArrowheads="1"/>
          </p:cNvSpPr>
          <p:nvPr/>
        </p:nvSpPr>
        <p:spPr bwMode="auto">
          <a:xfrm>
            <a:off x="250825" y="2420938"/>
            <a:ext cx="29527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Нет вредным</a:t>
            </a:r>
            <a:r>
              <a:rPr lang="ru-RU"/>
              <a:t> </a:t>
            </a:r>
          </a:p>
        </p:txBody>
      </p:sp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250825" y="3213100"/>
            <a:ext cx="2952750" cy="7191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Правильно</a:t>
            </a:r>
            <a:r>
              <a:rPr lang="ru-RU"/>
              <a:t> </a:t>
            </a:r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1691680" y="5013176"/>
            <a:ext cx="2952750" cy="7191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Закаляйся</a:t>
            </a:r>
            <a:r>
              <a:rPr lang="ru-RU" dirty="0"/>
              <a:t> 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>
            <a:off x="251520" y="4005064"/>
            <a:ext cx="2952750" cy="7920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Сочетай</a:t>
            </a:r>
            <a:r>
              <a:rPr lang="ru-RU"/>
              <a:t> </a:t>
            </a:r>
          </a:p>
        </p:txBody>
      </p:sp>
      <p:pic>
        <p:nvPicPr>
          <p:cNvPr id="50187" name="Picture 11" descr="baby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333375"/>
            <a:ext cx="1296988" cy="125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5142" name="Rectangle 12"/>
          <p:cNvSpPr>
            <a:spLocks noChangeArrowheads="1"/>
          </p:cNvSpPr>
          <p:nvPr/>
        </p:nvSpPr>
        <p:spPr bwMode="auto">
          <a:xfrm>
            <a:off x="971550" y="188913"/>
            <a:ext cx="4087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accent2"/>
                </a:solidFill>
              </a:rPr>
              <a:t>Формула здоровья</a:t>
            </a:r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>
            <a:off x="3203848" y="1628800"/>
            <a:ext cx="2592288" cy="72008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двигайся!</a:t>
            </a:r>
            <a:r>
              <a:rPr lang="ru-RU" dirty="0"/>
              <a:t> </a:t>
            </a: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>
            <a:off x="3203848" y="4005064"/>
            <a:ext cx="2592288" cy="7920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>
                <a:solidFill>
                  <a:schemeClr val="bg1"/>
                </a:solidFill>
              </a:rPr>
              <a:t>труд и отдых!</a:t>
            </a:r>
            <a:r>
              <a:rPr lang="ru-RU" dirty="0"/>
              <a:t> </a:t>
            </a:r>
          </a:p>
        </p:txBody>
      </p:sp>
      <p:sp>
        <p:nvSpPr>
          <p:cNvPr id="50191" name="AutoShape 15"/>
          <p:cNvSpPr>
            <a:spLocks noChangeArrowheads="1"/>
          </p:cNvSpPr>
          <p:nvPr/>
        </p:nvSpPr>
        <p:spPr bwMode="auto">
          <a:xfrm>
            <a:off x="3203848" y="3212976"/>
            <a:ext cx="2592288" cy="72008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питайся!</a:t>
            </a:r>
            <a:r>
              <a:rPr lang="ru-RU" dirty="0"/>
              <a:t> </a:t>
            </a:r>
          </a:p>
        </p:txBody>
      </p:sp>
      <p:sp>
        <p:nvSpPr>
          <p:cNvPr id="50192" name="AutoShape 16"/>
          <p:cNvSpPr>
            <a:spLocks noChangeArrowheads="1"/>
          </p:cNvSpPr>
          <p:nvPr/>
        </p:nvSpPr>
        <p:spPr bwMode="auto">
          <a:xfrm>
            <a:off x="3203848" y="836712"/>
            <a:ext cx="2593404" cy="72008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чистоту!</a:t>
            </a:r>
            <a:r>
              <a:rPr lang="ru-RU" dirty="0"/>
              <a:t> </a:t>
            </a:r>
          </a:p>
        </p:txBody>
      </p:sp>
      <p:sp>
        <p:nvSpPr>
          <p:cNvPr id="50193" name="AutoShape 17"/>
          <p:cNvSpPr>
            <a:spLocks noChangeArrowheads="1"/>
          </p:cNvSpPr>
          <p:nvPr/>
        </p:nvSpPr>
        <p:spPr bwMode="auto">
          <a:xfrm>
            <a:off x="3203848" y="2420888"/>
            <a:ext cx="2592983" cy="720080"/>
          </a:xfrm>
          <a:prstGeom prst="roundRect">
            <a:avLst>
              <a:gd name="adj" fmla="val 15367"/>
            </a:avLst>
          </a:prstGeom>
          <a:solidFill>
            <a:schemeClr val="hlink"/>
          </a:solidFill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>
                <a:solidFill>
                  <a:schemeClr val="bg1"/>
                </a:solidFill>
              </a:rPr>
              <a:t>привычкам!</a:t>
            </a:r>
            <a:r>
              <a:rPr lang="ru-RU" dirty="0"/>
              <a:t> </a:t>
            </a:r>
          </a:p>
        </p:txBody>
      </p:sp>
      <p:pic>
        <p:nvPicPr>
          <p:cNvPr id="16" name="Picture 14" descr="рис7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772816"/>
            <a:ext cx="2720975" cy="407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0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0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073 -0.04186 " pathEditMode="relative" ptsTypes="AA">
                                      <p:cBhvr>
                                        <p:cTn id="66" dur="2000" fill="hold"/>
                                        <p:tgtEl>
                                          <p:spTgt spid="50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8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0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99098E-6 L -0.32674 0.32547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1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01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073 0 " pathEditMode="relative" ptsTypes="AA">
                                      <p:cBhvr>
                                        <p:cTn id="76" dur="2000" fill="hold"/>
                                        <p:tgtEl>
                                          <p:spTgt spid="50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0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1189E-6 L -0.32674 -0.44066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01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02244E-6 L -0.32674 -0.3041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00" y="-1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9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spect="1" noChangeArrowheads="1"/>
          </p:cNvSpPr>
          <p:nvPr isPhoto="1"/>
        </p:nvSpPr>
        <p:spPr bwMode="auto">
          <a:xfrm>
            <a:off x="539750" y="2233613"/>
            <a:ext cx="5472113" cy="4168775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47111" name="Picture 7" descr="MainPanelBotto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0450" y="908050"/>
            <a:ext cx="5543550" cy="26177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151" name="Rectangle 8"/>
          <p:cNvSpPr>
            <a:spLocks noChangeArrowheads="1"/>
          </p:cNvSpPr>
          <p:nvPr/>
        </p:nvSpPr>
        <p:spPr bwMode="auto">
          <a:xfrm>
            <a:off x="1908175" y="188913"/>
            <a:ext cx="554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chemeClr val="bg1"/>
                </a:solidFill>
                <a:latin typeface="Times New Roman" pitchFamily="18" charset="0"/>
              </a:rPr>
              <a:t>Соблюдай чистоту</a:t>
            </a:r>
            <a:r>
              <a:rPr lang="ru-RU" sz="4000" b="1" i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6152" name="Text Box 9"/>
          <p:cNvSpPr txBox="1">
            <a:spLocks noChangeArrowheads="1"/>
          </p:cNvSpPr>
          <p:nvPr/>
        </p:nvSpPr>
        <p:spPr bwMode="auto">
          <a:xfrm>
            <a:off x="3995738" y="1844675"/>
            <a:ext cx="436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«От простой воды и мыла</a:t>
            </a:r>
          </a:p>
          <a:p>
            <a:pPr algn="ct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У микробов тают силы»</a:t>
            </a:r>
          </a:p>
        </p:txBody>
      </p:sp>
      <p:pic>
        <p:nvPicPr>
          <p:cNvPr id="6153" name="Picture 12" descr="гшн78еа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43900" y="6105525"/>
            <a:ext cx="800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32656"/>
            <a:ext cx="8786874" cy="1323439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же нужно делать, </a:t>
            </a:r>
          </a:p>
          <a:p>
            <a:pPr algn="ctr">
              <a:defRPr/>
            </a:pP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чтобы победить микробов?</a:t>
            </a:r>
          </a:p>
        </p:txBody>
      </p:sp>
      <p:sp>
        <p:nvSpPr>
          <p:cNvPr id="5" name="Овал 4"/>
          <p:cNvSpPr>
            <a:spLocks noChangeArrowheads="1"/>
          </p:cNvSpPr>
          <p:nvPr/>
        </p:nvSpPr>
        <p:spPr bwMode="auto">
          <a:xfrm>
            <a:off x="2357438" y="2857500"/>
            <a:ext cx="4214812" cy="3786188"/>
          </a:xfrm>
          <a:prstGeom prst="ellipse">
            <a:avLst/>
          </a:prstGeom>
          <a:solidFill>
            <a:schemeClr val="accent1">
              <a:alpha val="8000"/>
            </a:schemeClr>
          </a:solidFill>
          <a:ln w="76200" algn="ctr">
            <a:solidFill>
              <a:schemeClr val="bg1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357554" y="1857364"/>
            <a:ext cx="2071702" cy="192882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Соблюдать чистоту (гигиену) тела</a:t>
            </a:r>
          </a:p>
        </p:txBody>
      </p:sp>
      <p:sp>
        <p:nvSpPr>
          <p:cNvPr id="8" name="Овал 7"/>
          <p:cNvSpPr/>
          <p:nvPr/>
        </p:nvSpPr>
        <p:spPr>
          <a:xfrm>
            <a:off x="1331640" y="3717032"/>
            <a:ext cx="2071702" cy="192882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Соблюдать чистоту одежды</a:t>
            </a:r>
          </a:p>
        </p:txBody>
      </p:sp>
      <p:sp>
        <p:nvSpPr>
          <p:cNvPr id="9" name="Овал 8"/>
          <p:cNvSpPr/>
          <p:nvPr/>
        </p:nvSpPr>
        <p:spPr>
          <a:xfrm>
            <a:off x="5580112" y="3717032"/>
            <a:ext cx="2071702" cy="192882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Соблюдать чистоту дома</a:t>
            </a:r>
          </a:p>
        </p:txBody>
      </p:sp>
      <p:pic>
        <p:nvPicPr>
          <p:cNvPr id="13314" name="Picture 2" descr="http://im7-tub-ua.yandex.net/i?id=491606166-2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16832"/>
            <a:ext cx="2160240" cy="1728192"/>
          </a:xfrm>
          <a:prstGeom prst="rect">
            <a:avLst/>
          </a:prstGeom>
          <a:noFill/>
        </p:spPr>
      </p:pic>
      <p:pic>
        <p:nvPicPr>
          <p:cNvPr id="13316" name="Picture 4" descr="http://im6-tub-ua.yandex.net/i?id=82776023-6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653136"/>
            <a:ext cx="2088232" cy="1644774"/>
          </a:xfrm>
          <a:prstGeom prst="rect">
            <a:avLst/>
          </a:prstGeom>
          <a:noFill/>
        </p:spPr>
      </p:pic>
      <p:pic>
        <p:nvPicPr>
          <p:cNvPr id="13318" name="Picture 6" descr="http://im5-tub-ua.yandex.net/i?id=132860746-00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1916832"/>
            <a:ext cx="2160240" cy="158417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3252" name="Picture 4" descr="MainPanel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908050"/>
            <a:ext cx="5543550" cy="26177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1908175" y="188913"/>
            <a:ext cx="5543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chemeClr val="bg1"/>
                </a:solidFill>
                <a:latin typeface="Times New Roman" pitchFamily="18" charset="0"/>
              </a:rPr>
              <a:t>Больше двигайтесь</a:t>
            </a:r>
            <a:r>
              <a:rPr lang="ru-RU" sz="4000" b="1" i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995738" y="1844675"/>
            <a:ext cx="436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«В путь – дорогу собирайся,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За здоровьем отправляйся»</a:t>
            </a:r>
          </a:p>
        </p:txBody>
      </p:sp>
      <p:pic>
        <p:nvPicPr>
          <p:cNvPr id="12290" name="Picture 2" descr="http://im7-tub-ua.yandex.net/i?id=319453701-59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2592288" cy="2376264"/>
          </a:xfrm>
          <a:prstGeom prst="rect">
            <a:avLst/>
          </a:prstGeom>
          <a:noFill/>
        </p:spPr>
      </p:pic>
      <p:pic>
        <p:nvPicPr>
          <p:cNvPr id="12292" name="Picture 4" descr="http://im4-tub-ua.yandex.net/i?id=61881544-59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149080"/>
            <a:ext cx="2592288" cy="2232248"/>
          </a:xfrm>
          <a:prstGeom prst="rect">
            <a:avLst/>
          </a:prstGeom>
          <a:noFill/>
        </p:spPr>
      </p:pic>
      <p:pic>
        <p:nvPicPr>
          <p:cNvPr id="12294" name="Picture 6" descr="http://im7-tub-ua.yandex.net/i?id=634586336-04-72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9704" y="4149080"/>
            <a:ext cx="2484784" cy="2160240"/>
          </a:xfrm>
          <a:prstGeom prst="rect">
            <a:avLst/>
          </a:prstGeom>
          <a:noFill/>
        </p:spPr>
      </p:pic>
      <p:pic>
        <p:nvPicPr>
          <p:cNvPr id="12296" name="Picture 8" descr="http://im7-tub-ua.yandex.net/i?id=484353282-63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149080"/>
            <a:ext cx="2520280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4275" name="Picture 3" descr="MainPanel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908050"/>
            <a:ext cx="5543550" cy="26177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908175" y="188913"/>
            <a:ext cx="6119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chemeClr val="bg1"/>
                </a:solidFill>
                <a:latin typeface="Times New Roman" pitchFamily="18" charset="0"/>
              </a:rPr>
              <a:t>Нет вредным привычкам</a:t>
            </a:r>
            <a:r>
              <a:rPr lang="ru-RU" sz="4000" b="1" i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95738" y="1844675"/>
            <a:ext cx="3960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«Я здоровье берегу,</a:t>
            </a:r>
          </a:p>
          <a:p>
            <a:pPr algn="r"/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Сам себе я помогу»</a:t>
            </a:r>
          </a:p>
        </p:txBody>
      </p:sp>
      <p:sp>
        <p:nvSpPr>
          <p:cNvPr id="54280" name="Text Box 8"/>
          <p:cNvSpPr txBox="1">
            <a:spLocks noChangeArrowheads="1"/>
          </p:cNvSpPr>
          <p:nvPr/>
        </p:nvSpPr>
        <p:spPr bwMode="auto">
          <a:xfrm>
            <a:off x="1042988" y="4437063"/>
            <a:ext cx="734536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latin typeface="Times New Roman" pitchFamily="18" charset="0"/>
              </a:rPr>
              <a:t>Привычка - это то, что человек привык делать не задумываясь, почему он это делает и как.</a:t>
            </a:r>
            <a:r>
              <a:rPr lang="ru-RU" sz="2800" b="1"/>
              <a:t> </a:t>
            </a:r>
          </a:p>
        </p:txBody>
      </p:sp>
      <p:pic>
        <p:nvPicPr>
          <p:cNvPr id="11266" name="Picture 2" descr="http://im5-tub-ua.yandex.net/i?id=332239906-1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80728"/>
            <a:ext cx="2808312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2019290 h 1296"/>
              <a:gd name="T2" fmla="*/ 25400 w 5793"/>
              <a:gd name="T3" fmla="*/ 1920444 h 1296"/>
              <a:gd name="T4" fmla="*/ 101600 w 5793"/>
              <a:gd name="T5" fmla="*/ 1652146 h 1296"/>
              <a:gd name="T6" fmla="*/ 177800 w 5793"/>
              <a:gd name="T7" fmla="*/ 1454453 h 1296"/>
              <a:gd name="T8" fmla="*/ 330200 w 5793"/>
              <a:gd name="T9" fmla="*/ 1256761 h 1296"/>
              <a:gd name="T10" fmla="*/ 520700 w 5793"/>
              <a:gd name="T11" fmla="*/ 1101431 h 1296"/>
              <a:gd name="T12" fmla="*/ 596900 w 5793"/>
              <a:gd name="T13" fmla="*/ 1016705 h 1296"/>
              <a:gd name="T14" fmla="*/ 685800 w 5793"/>
              <a:gd name="T15" fmla="*/ 960222 h 1296"/>
              <a:gd name="T16" fmla="*/ 889000 w 5793"/>
              <a:gd name="T17" fmla="*/ 819013 h 1296"/>
              <a:gd name="T18" fmla="*/ 1028700 w 5793"/>
              <a:gd name="T19" fmla="*/ 790771 h 1296"/>
              <a:gd name="T20" fmla="*/ 1143000 w 5793"/>
              <a:gd name="T21" fmla="*/ 677804 h 1296"/>
              <a:gd name="T22" fmla="*/ 1409700 w 5793"/>
              <a:gd name="T23" fmla="*/ 578957 h 1296"/>
              <a:gd name="T24" fmla="*/ 2070100 w 5793"/>
              <a:gd name="T25" fmla="*/ 310660 h 1296"/>
              <a:gd name="T26" fmla="*/ 2222500 w 5793"/>
              <a:gd name="T27" fmla="*/ 268297 h 1296"/>
              <a:gd name="T28" fmla="*/ 2781300 w 5793"/>
              <a:gd name="T29" fmla="*/ 112967 h 1296"/>
              <a:gd name="T30" fmla="*/ 2984500 w 5793"/>
              <a:gd name="T31" fmla="*/ 70605 h 1296"/>
              <a:gd name="T32" fmla="*/ 3721100 w 5793"/>
              <a:gd name="T33" fmla="*/ 84725 h 1296"/>
              <a:gd name="T34" fmla="*/ 3860800 w 5793"/>
              <a:gd name="T35" fmla="*/ 127088 h 1296"/>
              <a:gd name="T36" fmla="*/ 4762500 w 5793"/>
              <a:gd name="T37" fmla="*/ 84725 h 1296"/>
              <a:gd name="T38" fmla="*/ 5130800 w 5793"/>
              <a:gd name="T39" fmla="*/ 42363 h 1296"/>
              <a:gd name="T40" fmla="*/ 5308600 w 5793"/>
              <a:gd name="T41" fmla="*/ 56484 h 1296"/>
              <a:gd name="T42" fmla="*/ 5346700 w 5793"/>
              <a:gd name="T43" fmla="*/ 98846 h 1296"/>
              <a:gd name="T44" fmla="*/ 5537200 w 5793"/>
              <a:gd name="T45" fmla="*/ 183572 h 1296"/>
              <a:gd name="T46" fmla="*/ 5918200 w 5793"/>
              <a:gd name="T47" fmla="*/ 197693 h 1296"/>
              <a:gd name="T48" fmla="*/ 6578601 w 5793"/>
              <a:gd name="T49" fmla="*/ 268297 h 1296"/>
              <a:gd name="T50" fmla="*/ 6832601 w 5793"/>
              <a:gd name="T51" fmla="*/ 353023 h 1296"/>
              <a:gd name="T52" fmla="*/ 7175501 w 5793"/>
              <a:gd name="T53" fmla="*/ 353023 h 1296"/>
              <a:gd name="T54" fmla="*/ 7239001 w 5793"/>
              <a:gd name="T55" fmla="*/ 381264 h 1296"/>
              <a:gd name="T56" fmla="*/ 7543801 w 5793"/>
              <a:gd name="T57" fmla="*/ 480111 h 1296"/>
              <a:gd name="T58" fmla="*/ 7848601 w 5793"/>
              <a:gd name="T59" fmla="*/ 593078 h 1296"/>
              <a:gd name="T60" fmla="*/ 7912101 w 5793"/>
              <a:gd name="T61" fmla="*/ 663683 h 1296"/>
              <a:gd name="T62" fmla="*/ 7975601 w 5793"/>
              <a:gd name="T63" fmla="*/ 720166 h 1296"/>
              <a:gd name="T64" fmla="*/ 8089901 w 5793"/>
              <a:gd name="T65" fmla="*/ 875496 h 1296"/>
              <a:gd name="T66" fmla="*/ 8242301 w 5793"/>
              <a:gd name="T67" fmla="*/ 1115552 h 1296"/>
              <a:gd name="T68" fmla="*/ 8331201 w 5793"/>
              <a:gd name="T69" fmla="*/ 1157914 h 1296"/>
              <a:gd name="T70" fmla="*/ 8420101 w 5793"/>
              <a:gd name="T71" fmla="*/ 1214398 h 1296"/>
              <a:gd name="T72" fmla="*/ 8496301 w 5793"/>
              <a:gd name="T73" fmla="*/ 1270882 h 1296"/>
              <a:gd name="T74" fmla="*/ 8737601 w 5793"/>
              <a:gd name="T75" fmla="*/ 1397970 h 1296"/>
              <a:gd name="T76" fmla="*/ 8813801 w 5793"/>
              <a:gd name="T77" fmla="*/ 1454453 h 1296"/>
              <a:gd name="T78" fmla="*/ 8928101 w 5793"/>
              <a:gd name="T79" fmla="*/ 1553300 h 1296"/>
              <a:gd name="T80" fmla="*/ 9055101 w 5793"/>
              <a:gd name="T81" fmla="*/ 1793355 h 1296"/>
              <a:gd name="T82" fmla="*/ 9182101 w 5793"/>
              <a:gd name="T83" fmla="*/ 1934564 h 1296"/>
              <a:gd name="T84" fmla="*/ 8470901 w 5793"/>
              <a:gd name="T85" fmla="*/ 2061653 h 1296"/>
              <a:gd name="T86" fmla="*/ 6489700 w 5793"/>
              <a:gd name="T87" fmla="*/ 2033411 h 1296"/>
              <a:gd name="T88" fmla="*/ 4483100 w 5793"/>
              <a:gd name="T89" fmla="*/ 2019290 h 1296"/>
              <a:gd name="T90" fmla="*/ 419100 w 5793"/>
              <a:gd name="T91" fmla="*/ 2005169 h 1296"/>
              <a:gd name="T92" fmla="*/ 0 w 5793"/>
              <a:gd name="T93" fmla="*/ 1934564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3"/>
              <a:gd name="T142" fmla="*/ 0 h 1296"/>
              <a:gd name="T143" fmla="*/ 5793 w 5793"/>
              <a:gd name="T144" fmla="*/ 1296 h 1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628800"/>
            <a:ext cx="321786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26334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pPr algn="ctr"/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5643511" y="29055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6096" y="2348880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348880"/>
            <a:ext cx="32400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8000"/>
                </a:solidFill>
                <a:latin typeface="Times New Roman" pitchFamily="18" charset="0"/>
              </a:rPr>
              <a:t>Ребята, берегите 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</a:rPr>
              <a:t>здоровье</a:t>
            </a:r>
            <a:r>
              <a:rPr lang="ru-RU" sz="3200" b="1" dirty="0" smtClean="0">
                <a:solidFill>
                  <a:srgbClr val="008000"/>
                </a:solidFill>
                <a:latin typeface="Times New Roman" pitchFamily="18" charset="0"/>
              </a:rPr>
              <a:t>!</a:t>
            </a:r>
            <a:endParaRPr lang="ru-RU" sz="3200" b="1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7628801">
            <a:off x="661256" y="2379607"/>
            <a:ext cx="11430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3212976"/>
            <a:ext cx="14414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6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44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0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4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00" y="-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1000"/>
                            </p:stCondLst>
                            <p:childTnLst>
                              <p:par>
                                <p:cTn id="58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3000"/>
                            </p:stCondLst>
                            <p:childTnLst>
                              <p:par>
                                <p:cTn id="6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0"/>
                            </p:stCondLst>
                            <p:childTnLst>
                              <p:par>
                                <p:cTn id="68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7000"/>
                            </p:stCondLst>
                            <p:childTnLst>
                              <p:par>
                                <p:cTn id="73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3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6000"/>
                            </p:stCondLst>
                            <p:childTnLst>
                              <p:par>
                                <p:cTn id="10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0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9000"/>
                            </p:stCondLst>
                            <p:childTnLst>
                              <p:par>
                                <p:cTn id="113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14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0" y="1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3000"/>
                            </p:stCondLst>
                            <p:childTnLst>
                              <p:par>
                                <p:cTn id="1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1" grpId="0" animBg="1"/>
      <p:bldP spid="4101" grpId="1" animBg="1"/>
      <p:bldP spid="4101" grpId="2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24" grpId="0" animBg="1"/>
      <p:bldP spid="4124" grpId="1" animBg="1"/>
      <p:bldP spid="4125" grpId="0"/>
      <p:bldP spid="412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919788" y="24399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55299" name="Picture 3" descr="MainPanelBott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0450" y="908050"/>
            <a:ext cx="5543550" cy="261778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908175" y="188913"/>
            <a:ext cx="6119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i="1">
                <a:solidFill>
                  <a:schemeClr val="bg1"/>
                </a:solidFill>
                <a:latin typeface="Times New Roman" pitchFamily="18" charset="0"/>
              </a:rPr>
              <a:t>Правильно питайся</a:t>
            </a:r>
            <a:r>
              <a:rPr lang="ru-RU" sz="4000" b="1" i="1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851275" y="1844675"/>
            <a:ext cx="46799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«Прежде чем за стол мне сесть,</a:t>
            </a:r>
          </a:p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Я подумаю, что съесть»</a:t>
            </a:r>
          </a:p>
        </p:txBody>
      </p:sp>
      <p:pic>
        <p:nvPicPr>
          <p:cNvPr id="12294" name="Picture 8" descr="гшн78еа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43900" y="6105525"/>
            <a:ext cx="800100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10" descr="Deti74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429000"/>
            <a:ext cx="316230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Oval 11"/>
          <p:cNvSpPr>
            <a:spLocks noChangeArrowheads="1"/>
          </p:cNvSpPr>
          <p:nvPr/>
        </p:nvSpPr>
        <p:spPr bwMode="auto">
          <a:xfrm>
            <a:off x="179388" y="2852738"/>
            <a:ext cx="3887787" cy="3816350"/>
          </a:xfrm>
          <a:prstGeom prst="ellipse">
            <a:avLst/>
          </a:prstGeom>
          <a:solidFill>
            <a:schemeClr val="accent1">
              <a:alpha val="0"/>
            </a:schemeClr>
          </a:solidFill>
          <a:ln w="1270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>
            <a:off x="684213" y="3500438"/>
            <a:ext cx="2808287" cy="25923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5310" name="Picture 14" descr="d17b9d9a009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8313" y="1125538"/>
            <a:ext cx="1160462" cy="1247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5311" name="Picture 15" descr="гмргшпнгшн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32363" y="4076700"/>
            <a:ext cx="2876550" cy="19335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лака">
  <a:themeElements>
    <a:clrScheme name="Облака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Облака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блака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блака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блака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559</TotalTime>
  <Words>171</Words>
  <Application>Microsoft Office PowerPoint</Application>
  <PresentationFormat>Экран (4:3)</PresentationFormat>
  <Paragraphs>65</Paragraphs>
  <Slides>13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Облака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Benq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«Я здоровье берегу, сам себе я помогу».</dc:title>
  <dc:creator>5psy.ru - первый психологический портал</dc:creator>
  <cp:lastModifiedBy>Home</cp:lastModifiedBy>
  <cp:revision>30</cp:revision>
  <dcterms:created xsi:type="dcterms:W3CDTF">2010-10-13T17:51:54Z</dcterms:created>
  <dcterms:modified xsi:type="dcterms:W3CDTF">2013-02-18T17:21:12Z</dcterms:modified>
</cp:coreProperties>
</file>